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9d59627f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9d59627f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53ba846a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53ba846a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f10a2a69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f10a2a69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f10a2a69f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f10a2a69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f10a2a69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f10a2a69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f10a2a69f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f10a2a69f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Proxima Nova"/>
              <a:buAutoNum type="arabicPeriod"/>
            </a:pPr>
            <a:r>
              <a:t/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7ae84cd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7ae84cd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006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f10a2a69f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f10a2a69f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f10a2a69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f10a2a69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7ae84cd5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7ae84cd5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10a2a69f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10a2a69f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68053cc7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68053cc7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f10a2a69f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f10a2a69f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f10a2a69f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f10a2a69f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7ae84cd55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7ae84cd55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f10a2a69f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f10a2a69f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f10a2a69f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f10a2a69f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f10a2a69f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f10a2a69f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f10a2a69f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f10a2a69f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7ae84cd55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7ae84cd55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8a4d6f5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8a4d6f5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53ba846a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d53ba846a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f10a2a6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f10a2a6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f10a2a69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f10a2a6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f10a2a69f_2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f10a2a69f_2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f10a2a69f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f10a2a69f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7ae84cd55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7ae84cd55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f10a2a69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f10a2a69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f10a2a69f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f10a2a69f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649063" y="154275"/>
            <a:ext cx="1497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Subject</a:t>
            </a:r>
            <a:endParaRPr sz="9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SECTION_HEADER_1_1_1_1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4">
  <p:cSld name="TITLE_5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5">
  <p:cSld name="TITLE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5 1">
  <p:cSld name="TITLE_6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3">
  <p:cSld name="TITLE_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without header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Master">
  <p:cSld name="TITLE_1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 txBox="1"/>
          <p:nvPr/>
        </p:nvSpPr>
        <p:spPr>
          <a:xfrm>
            <a:off x="649063" y="154275"/>
            <a:ext cx="1497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Subject</a:t>
            </a:r>
            <a:endParaRPr sz="9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 type="secHead">
  <p:cSld name="SECTION_HEADER">
    <p:bg>
      <p:bgPr>
        <a:solidFill>
          <a:srgbClr val="E23208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ean">
  <p:cSld name="SECTION_HEADER_2">
    <p:bg>
      <p:bgPr>
        <a:solidFill>
          <a:srgbClr val="518C8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ush">
  <p:cSld name="SECTION_HEADER_1">
    <p:bg>
      <p:bgPr>
        <a:solidFill>
          <a:srgbClr val="E5BBB7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y">
  <p:cSld name="SECTION_HEADER_1_1">
    <p:bg>
      <p:bgPr>
        <a:solidFill>
          <a:srgbClr val="BEDFE9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mon">
  <p:cSld name="SECTION_HEADER_1_1_2">
    <p:bg>
      <p:bgPr>
        <a:solidFill>
          <a:srgbClr val="F8E5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est">
  <p:cSld name="SECTION_HEADER_1_1_1">
    <p:bg>
      <p:bgPr>
        <a:solidFill>
          <a:srgbClr val="3A5648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hyperlink" Target="https://docs.google.com/document/d/1kicK0-Ac7d5eSKHRT_Jpec4QUUNxvF83FS_uqVDgi2o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hyperlink" Target="https://docs.google.com/document/d/1kicK0-Ac7d5eSKHRT_Jpec4QUUNxvF83FS_uqVDgi2o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docs.google.com/document/d/1kicK0-Ac7d5eSKHRT_Jpec4QUUNxvF83FS_uqVDgi2o/edit?usp=sharing" TargetMode="External"/><Relationship Id="rId5" Type="http://schemas.openxmlformats.org/officeDocument/2006/relationships/hyperlink" Target="https://docs.google.com/document/u/0/d/12708OuMq1f98TXmHLUveaJWFtB4yGK66PiLsqNT36KI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Relationship Id="rId5" Type="http://schemas.openxmlformats.org/officeDocument/2006/relationships/hyperlink" Target="https://docs.google.com/document/d/1kicK0-Ac7d5eSKHRT_Jpec4QUUNxvF83FS_uqVDgi2o/edit?usp=sharing" TargetMode="External"/><Relationship Id="rId6" Type="http://schemas.openxmlformats.org/officeDocument/2006/relationships/hyperlink" Target="https://docs.google.com/presentation/u/0/d/106IGKP2320Vegubd6JPjgcVUR9tIl4MynD5_DKHE8cw/edi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hyperlink" Target="https://docs.google.com/document/d/1qcc5pIxb1m39Jwv6Ndn_ZZvr74MowyblKzU7u8bLmFU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s://docs.google.com/document/d/1kicK0-Ac7d5eSKHRT_Jpec4QUUNxvF83FS_uqVDgi2o/edit?usp=sharing" TargetMode="External"/><Relationship Id="rId7" Type="http://schemas.openxmlformats.org/officeDocument/2006/relationships/hyperlink" Target="https://docs.google.com/presentation/u/0/d/106IGKP2320Vegubd6JPjgcVUR9tIl4MynD5_DKHE8cw/edi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31.png"/><Relationship Id="rId5" Type="http://schemas.openxmlformats.org/officeDocument/2006/relationships/hyperlink" Target="https://docs.google.com/document/d/1kicK0-Ac7d5eSKHRT_Jpec4QUUNxvF83FS_uqVDgi2o/edit?usp=sharing" TargetMode="External"/><Relationship Id="rId6" Type="http://schemas.openxmlformats.org/officeDocument/2006/relationships/hyperlink" Target="https://docs.google.com/presentation/u/0/d/106IGKP2320Vegubd6JPjgcVUR9tIl4MynD5_DKHE8cw/e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hyperlink" Target="https://docs.google.com/presentation/d/1LO3Qyj47OIYJBsMV8lBZA0Ki8_gpcWifNlgpk5MkocI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hyperlink" Target="https://docs.google.com/document/d/1kicK0-Ac7d5eSKHRT_Jpec4QUUNxvF83FS_uqVDgi2o/edit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hyperlink" Target="https://docs.google.com/document/d/1kicK0-Ac7d5eSKHRT_Jpec4QUUNxvF83FS_uqVDgi2o/edit?usp=sharing" TargetMode="External"/><Relationship Id="rId5" Type="http://schemas.openxmlformats.org/officeDocument/2006/relationships/hyperlink" Target="https://docs.google.com/presentation/u/0/d/106IGKP2320Vegubd6JPjgcVUR9tIl4MynD5_DKHE8cw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3.jpg"/><Relationship Id="rId5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presentation/d/1jzxFh-Vohyvo6YJR8vyy8mG_wCitkxeKvA-ZjBWUaf4/edit#slide=id.g146ed1d3c3f_1_518" TargetMode="External"/><Relationship Id="rId10" Type="http://schemas.openxmlformats.org/officeDocument/2006/relationships/hyperlink" Target="https://docs.google.com/document/d/1l7EpkNrOSwdiEows3fB8oGbrIuHVzsPjSfGZ1nFkdqk/edit?usp=sharing" TargetMode="External"/><Relationship Id="rId13" Type="http://schemas.openxmlformats.org/officeDocument/2006/relationships/hyperlink" Target="https://docs.google.com/presentation/d/1LO3Qyj47OIYJBsMV8lBZA0Ki8_gpcWifNlgpk5MkocI/edit?usp=sharing" TargetMode="External"/><Relationship Id="rId12" Type="http://schemas.openxmlformats.org/officeDocument/2006/relationships/hyperlink" Target="https://docs.google.com/document/d/1qcc5pIxb1m39Jwv6Ndn_ZZvr74MowyblKzU7u8bLmFU/edit?usp=sharing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presentation/d/106IGKP2320Vegubd6JPjgcVUR9tIl4MynD5_DKHE8cw/edit?usp=sharing" TargetMode="External"/><Relationship Id="rId9" Type="http://schemas.openxmlformats.org/officeDocument/2006/relationships/hyperlink" Target="https://docs.google.com/document/d/1NNLtBEOktV6jkUg3hzwgbLsz0taQjAR1TRVEqtpgjKk/edit?usp=sharing" TargetMode="External"/><Relationship Id="rId5" Type="http://schemas.openxmlformats.org/officeDocument/2006/relationships/hyperlink" Target="https://docs.google.com/document/d/1kicK0-Ac7d5eSKHRT_Jpec4QUUNxvF83FS_uqVDgi2o/edit?usp=sharing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hyperlink" Target="https://docs.google.com/document/u/0/d/1vDDqDwu9iHXan7k8H90-1mIZtc7nJ2xve83TZQUFVTc/ed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1CD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3">
            <a:alphaModFix/>
          </a:blip>
          <a:srcRect b="8074" l="0" r="0" t="8082"/>
          <a:stretch/>
        </p:blipFill>
        <p:spPr>
          <a:xfrm>
            <a:off x="0" y="0"/>
            <a:ext cx="92045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FEFEF"/>
                </a:solidFill>
              </a:rPr>
              <a:t>‹#›</a:t>
            </a:fld>
            <a:endParaRPr>
              <a:solidFill>
                <a:srgbClr val="EFEFEF"/>
              </a:solidFill>
            </a:endParaRPr>
          </a:p>
        </p:txBody>
      </p:sp>
      <p:sp>
        <p:nvSpPr>
          <p:cNvPr id="55" name="Google Shape;55;p16"/>
          <p:cNvSpPr txBox="1"/>
          <p:nvPr/>
        </p:nvSpPr>
        <p:spPr>
          <a:xfrm>
            <a:off x="273675" y="2719550"/>
            <a:ext cx="298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Kelly Peterson, UXR</a:t>
            </a:r>
            <a:endParaRPr b="1"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6"/>
          <p:cNvSpPr txBox="1"/>
          <p:nvPr/>
        </p:nvSpPr>
        <p:spPr>
          <a:xfrm>
            <a:off x="91875" y="953825"/>
            <a:ext cx="5559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Affordability</a:t>
            </a:r>
            <a:r>
              <a:rPr b="1" lang="en" sz="3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Across the App</a:t>
            </a:r>
            <a:endParaRPr b="1" sz="3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(acp-confidential-cadoc)</a:t>
            </a:r>
            <a:endParaRPr b="1" sz="3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799" y="661938"/>
            <a:ext cx="1408775" cy="1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395075" y="942425"/>
            <a:ext cx="80571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Cx feel about the cost of DoorDash?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87" y="2791400"/>
            <a:ext cx="2616032" cy="19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473775" y="343075"/>
            <a:ext cx="7626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Cx view fees as a necessary evil, however fees drive</a:t>
            </a: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“sticker shock” 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6" title="Top 5 Reasons for Occasional Cx Chur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" y="1461375"/>
            <a:ext cx="5606951" cy="30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6105900" y="1708725"/>
            <a:ext cx="284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Participating </a:t>
            </a: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</a:t>
            </a: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want to know more about</a:t>
            </a: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Delivery Fees vs. Service Fees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000" y="2654549"/>
            <a:ext cx="1459200" cy="1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83800" y="4556700"/>
            <a:ext cx="569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Which of the following, if any, would encourage you to return to DoorDash?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599825" y="249150"/>
            <a:ext cx="76281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Most 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expressed 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preference for the ease of flat fees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843625" y="2673775"/>
            <a:ext cx="33558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Some Cx feel f</a:t>
            </a:r>
            <a:r>
              <a:rPr b="1" lang="en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ees should be a sliding scale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as you spend more money the proportion should go down.  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 they also note that f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ees feel </a:t>
            </a:r>
            <a:r>
              <a:rPr b="1" lang="en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most burdensome on smaller orders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76025" y="2608150"/>
            <a:ext cx="33549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Cx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acknowledge they have to pay a premium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 for convenience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feel the amount of each 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fee is fair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however,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when added to total and tip, it becomes too much</a:t>
            </a:r>
            <a:endParaRPr b="1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775" y="1140300"/>
            <a:ext cx="1467849" cy="14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150" y="1140300"/>
            <a:ext cx="1222749" cy="12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388600" y="4709100"/>
            <a:ext cx="569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579350" y="504825"/>
            <a:ext cx="758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After fees, item prices are the #2 barrier to conversion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619303" y="1586781"/>
            <a:ext cx="975000" cy="9750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615900" y="1583175"/>
            <a:ext cx="981900" cy="982200"/>
          </a:xfrm>
          <a:prstGeom prst="arc">
            <a:avLst>
              <a:gd fmla="val 16329822" name="adj1"/>
              <a:gd fmla="val 2817535" name="adj2"/>
            </a:avLst>
          </a:prstGeom>
          <a:noFill/>
          <a:ln cap="flat" cmpd="sng" w="114300">
            <a:solidFill>
              <a:srgbClr val="0083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758927" y="1887081"/>
            <a:ext cx="726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r>
            <a:r>
              <a:rPr b="1" lang="en" sz="2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r>
              <a:rPr b="1" lang="en" sz="1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00">
              <a:solidFill>
                <a:srgbClr val="0083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833722" y="1877475"/>
            <a:ext cx="405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Of Occasional Cx have churned from DoorDash because “the prices of items are too high”</a:t>
            </a:r>
            <a:endParaRPr sz="13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19303" y="3005981"/>
            <a:ext cx="975000" cy="9750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615900" y="3002375"/>
            <a:ext cx="981900" cy="982200"/>
          </a:xfrm>
          <a:prstGeom prst="arc">
            <a:avLst>
              <a:gd fmla="val 16329822" name="adj1"/>
              <a:gd fmla="val 21187485" name="adj2"/>
            </a:avLst>
          </a:prstGeom>
          <a:noFill/>
          <a:ln cap="flat" cmpd="sng" w="114300">
            <a:solidFill>
              <a:srgbClr val="0083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758927" y="3306281"/>
            <a:ext cx="726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r>
            <a:r>
              <a:rPr b="1" lang="en" sz="2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r>
              <a:rPr b="1" lang="en" sz="10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00">
              <a:solidFill>
                <a:srgbClr val="0083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864340" y="3306275"/>
            <a:ext cx="390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Of potential grocery Cx did not convert </a:t>
            </a: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the “prices </a:t>
            </a: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seem higher”*</a:t>
            </a:r>
            <a:endParaRPr sz="13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49" y="1810476"/>
            <a:ext cx="2024001" cy="20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69750" y="4377925"/>
            <a:ext cx="569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Which of the following, if any, would encourage you to return to DoorDash?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*Base: n=192 Non-Converted Grocery Cx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of the following best describes why you haven’t used DoorDash for groceries?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Source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11936" r="11936" t="0"/>
          <a:stretch/>
        </p:blipFill>
        <p:spPr>
          <a:xfrm>
            <a:off x="2861000" y="125"/>
            <a:ext cx="6282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444575" y="2340250"/>
            <a:ext cx="1884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Once experienced, they assume it happens everywhere on the app, at a similar rate</a:t>
            </a:r>
            <a:endParaRPr sz="13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76050" y="1074775"/>
            <a:ext cx="20412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Most Cx are aware of inflation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388600" y="4709100"/>
            <a:ext cx="569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347000" y="254025"/>
            <a:ext cx="77607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Most Mx do not want to inflate; h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igh commissions contribute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to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price inflation</a:t>
            </a: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393625" y="1182400"/>
            <a:ext cx="82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nmanaged + small Mx are left with very high commission rates (~25-30%) that makes DD unprofitable for them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74" y="1577555"/>
            <a:ext cx="7760701" cy="317551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201700" y="4784350"/>
            <a:ext cx="104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Source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6130400" y="1611450"/>
            <a:ext cx="2607900" cy="2720400"/>
          </a:xfrm>
          <a:prstGeom prst="rect">
            <a:avLst/>
          </a:prstGeom>
          <a:noFill/>
          <a:ln cap="flat" cmpd="sng" w="19050">
            <a:solidFill>
              <a:srgbClr val="0083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79462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655550" y="428625"/>
            <a:ext cx="758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apped fees and in-store prices are top ways to get churned Cx back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6057826" y="3074550"/>
            <a:ext cx="2657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Grocery Cx indicate that fees beyond $7-$9 start to feel like a tipping point where it is too much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54350" y="1483225"/>
            <a:ext cx="743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Top reasons for churned occasional Cx to return to DoorDash:</a:t>
            </a:r>
            <a:endParaRPr b="1"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675" y="2090911"/>
            <a:ext cx="327438" cy="32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50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988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25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463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00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38" y="2090038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-66391" r="66928" t="0"/>
          <a:stretch/>
        </p:blipFill>
        <p:spPr>
          <a:xfrm>
            <a:off x="4852399" y="2090043"/>
            <a:ext cx="327426" cy="3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5388425" y="2054530"/>
            <a:ext cx="6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62%</a:t>
            </a:r>
            <a:endParaRPr b="1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1" name="Google Shape;241;p31"/>
          <p:cNvGrpSpPr/>
          <p:nvPr/>
        </p:nvGrpSpPr>
        <p:grpSpPr>
          <a:xfrm>
            <a:off x="3227250" y="2493975"/>
            <a:ext cx="2457625" cy="400200"/>
            <a:chOff x="3836850" y="2265375"/>
            <a:chExt cx="2457625" cy="400200"/>
          </a:xfrm>
        </p:grpSpPr>
        <p:pic>
          <p:nvPicPr>
            <p:cNvPr id="242" name="Google Shape;24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6850" y="2300883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5588" y="2300883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4325" y="2300883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063" y="2300883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1800" y="2300883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5095" y="2301756"/>
              <a:ext cx="327438" cy="327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1"/>
            <p:cNvSpPr txBox="1"/>
            <p:nvPr/>
          </p:nvSpPr>
          <p:spPr>
            <a:xfrm>
              <a:off x="5629075" y="2265375"/>
              <a:ext cx="6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232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55%</a:t>
              </a:r>
              <a:endParaRPr b="1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49" name="Google Shape;249;p31"/>
            <p:cNvPicPr preferRelativeResize="0"/>
            <p:nvPr/>
          </p:nvPicPr>
          <p:blipFill rotWithShape="1">
            <a:blip r:embed="rId4">
              <a:alphaModFix/>
            </a:blip>
            <a:srcRect b="0" l="0" r="45843" t="0"/>
            <a:stretch/>
          </p:blipFill>
          <p:spPr>
            <a:xfrm>
              <a:off x="5375095" y="2300888"/>
              <a:ext cx="178275" cy="329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31"/>
          <p:cNvGrpSpPr/>
          <p:nvPr/>
        </p:nvGrpSpPr>
        <p:grpSpPr>
          <a:xfrm>
            <a:off x="3227250" y="2955038"/>
            <a:ext cx="2457625" cy="400200"/>
            <a:chOff x="3836850" y="2650238"/>
            <a:chExt cx="2457625" cy="400200"/>
          </a:xfrm>
        </p:grpSpPr>
        <p:sp>
          <p:nvSpPr>
            <p:cNvPr id="251" name="Google Shape;251;p31"/>
            <p:cNvSpPr txBox="1"/>
            <p:nvPr/>
          </p:nvSpPr>
          <p:spPr>
            <a:xfrm>
              <a:off x="5629075" y="2650238"/>
              <a:ext cx="6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232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52%</a:t>
              </a:r>
              <a:endParaRPr b="1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52" name="Google Shape;25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4475" y="2686618"/>
              <a:ext cx="327438" cy="327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1"/>
            <p:cNvPicPr preferRelativeResize="0"/>
            <p:nvPr/>
          </p:nvPicPr>
          <p:blipFill rotWithShape="1">
            <a:blip r:embed="rId4">
              <a:alphaModFix/>
            </a:blip>
            <a:srcRect b="0" l="-66391" r="66928" t="0"/>
            <a:stretch/>
          </p:blipFill>
          <p:spPr>
            <a:xfrm>
              <a:off x="5157199" y="2685750"/>
              <a:ext cx="327426" cy="32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6850" y="2685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5588" y="2685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4325" y="2685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063" y="2685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1800" y="2685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1"/>
          <p:cNvGrpSpPr/>
          <p:nvPr/>
        </p:nvGrpSpPr>
        <p:grpSpPr>
          <a:xfrm>
            <a:off x="3227250" y="3488438"/>
            <a:ext cx="2457625" cy="400200"/>
            <a:chOff x="3836850" y="3031238"/>
            <a:chExt cx="2457625" cy="400200"/>
          </a:xfrm>
        </p:grpSpPr>
        <p:sp>
          <p:nvSpPr>
            <p:cNvPr id="260" name="Google Shape;260;p31"/>
            <p:cNvSpPr txBox="1"/>
            <p:nvPr/>
          </p:nvSpPr>
          <p:spPr>
            <a:xfrm>
              <a:off x="5629075" y="3031238"/>
              <a:ext cx="6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232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51%</a:t>
              </a:r>
              <a:endParaRPr b="1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61" name="Google Shape;26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4475" y="3067618"/>
              <a:ext cx="327438" cy="327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1"/>
            <p:cNvPicPr preferRelativeResize="0"/>
            <p:nvPr/>
          </p:nvPicPr>
          <p:blipFill rotWithShape="1">
            <a:blip r:embed="rId4">
              <a:alphaModFix/>
            </a:blip>
            <a:srcRect b="0" l="-66391" r="66928" t="0"/>
            <a:stretch/>
          </p:blipFill>
          <p:spPr>
            <a:xfrm>
              <a:off x="5157199" y="3066750"/>
              <a:ext cx="327426" cy="32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6850" y="3066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5588" y="3066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4325" y="3066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063" y="3066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71800" y="3066746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31"/>
          <p:cNvGrpSpPr/>
          <p:nvPr/>
        </p:nvGrpSpPr>
        <p:grpSpPr>
          <a:xfrm>
            <a:off x="3227250" y="3984190"/>
            <a:ext cx="2154638" cy="400200"/>
            <a:chOff x="3836850" y="3450790"/>
            <a:chExt cx="2154638" cy="400200"/>
          </a:xfrm>
        </p:grpSpPr>
        <p:pic>
          <p:nvPicPr>
            <p:cNvPr id="269" name="Google Shape;26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6850" y="3486298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5588" y="3486298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4325" y="3486298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063" y="3486298"/>
              <a:ext cx="329184" cy="329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2107" y="3487171"/>
              <a:ext cx="327438" cy="327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1"/>
            <p:cNvSpPr txBox="1"/>
            <p:nvPr/>
          </p:nvSpPr>
          <p:spPr>
            <a:xfrm>
              <a:off x="5326088" y="3450790"/>
              <a:ext cx="6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232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46%</a:t>
              </a:r>
              <a:endParaRPr b="1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75" name="Google Shape;275;p31"/>
            <p:cNvPicPr preferRelativeResize="0"/>
            <p:nvPr/>
          </p:nvPicPr>
          <p:blipFill rotWithShape="1">
            <a:blip r:embed="rId4">
              <a:alphaModFix/>
            </a:blip>
            <a:srcRect b="0" l="0" r="45843" t="0"/>
            <a:stretch/>
          </p:blipFill>
          <p:spPr>
            <a:xfrm>
              <a:off x="5072107" y="3486302"/>
              <a:ext cx="178275" cy="329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1"/>
          <p:cNvSpPr txBox="1"/>
          <p:nvPr/>
        </p:nvSpPr>
        <p:spPr>
          <a:xfrm>
            <a:off x="751925" y="20852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Guarantees fees no more than $3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751925" y="2571047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Guarantees in-store prices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751925" y="305680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Discounted $$ on next order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751925" y="354256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delivery fees for a limited time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751925" y="4028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BOGO meal promotion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178" y="1611450"/>
            <a:ext cx="1949574" cy="19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83800" y="4556700"/>
            <a:ext cx="569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What are the top reasons why you haven’t order from DoorDash in a while?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5981625" y="4556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573750" y="314650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Tipping is not the problem, however some 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are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upset by 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tipping screen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500" y="1578287"/>
            <a:ext cx="4205700" cy="28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649950" y="3558675"/>
            <a:ext cx="300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3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Only 12% </a:t>
            </a:r>
            <a:r>
              <a:rPr lang="en" sz="13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of occasional Cx indicated that they churned from DoorDash because they </a:t>
            </a:r>
            <a:r>
              <a:rPr b="1" lang="en" sz="1300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like having to tip.</a:t>
            </a:r>
            <a:endParaRPr b="1" sz="1300">
              <a:solidFill>
                <a:srgbClr val="006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601950"/>
            <a:ext cx="2914932" cy="18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83800" y="4556700"/>
            <a:ext cx="569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What are the top reasons why you haven’t order from DoorDash in a while?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281250" y="1515250"/>
            <a:ext cx="66513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Once </a:t>
            </a:r>
            <a:r>
              <a:rPr i="1" lang="en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Cx have </a:t>
            </a:r>
            <a:r>
              <a:rPr i="1" lang="en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i="1" lang="en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sense of the total cost, they often lean on coupons/deals to make a final purchase decision</a:t>
            </a:r>
            <a:endParaRPr i="1" sz="27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10257" l="25488" r="21827" t="15837"/>
          <a:stretch/>
        </p:blipFill>
        <p:spPr>
          <a:xfrm>
            <a:off x="6827422" y="1394485"/>
            <a:ext cx="1842826" cy="25953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125825" y="4718125"/>
            <a:ext cx="13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</a:t>
            </a:r>
            <a:endParaRPr sz="1000"/>
          </a:p>
        </p:txBody>
      </p:sp>
      <p:sp>
        <p:nvSpPr>
          <p:cNvPr id="302" name="Google Shape;302;p33"/>
          <p:cNvSpPr txBox="1"/>
          <p:nvPr/>
        </p:nvSpPr>
        <p:spPr>
          <a:xfrm>
            <a:off x="281250" y="3004300"/>
            <a:ext cx="563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Some go as far as to price-compare side-by-side, between different third-party channels, as well as between first- and third-party options.  Some Cx do so by taking screenshots of different apps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321463" y="874100"/>
            <a:ext cx="7551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add value</a:t>
            </a: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638" y="2180300"/>
            <a:ext cx="1994725" cy="19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/>
          <p:nvPr/>
        </p:nvSpPr>
        <p:spPr>
          <a:xfrm>
            <a:off x="658700" y="619200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7"/>
          <p:cNvSpPr txBox="1"/>
          <p:nvPr/>
        </p:nvSpPr>
        <p:spPr>
          <a:xfrm>
            <a:off x="658700" y="1643625"/>
            <a:ext cx="51522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How should we think about affordability?</a:t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Cx feel about the cost of DoorDash?</a:t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add value?</a:t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we doing today and what’s next?</a:t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 and Q&amp;A</a:t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7"/>
          <p:cNvSpPr txBox="1"/>
          <p:nvPr/>
        </p:nvSpPr>
        <p:spPr>
          <a:xfrm>
            <a:off x="1001925" y="4517250"/>
            <a:ext cx="547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Jump in with any clarifying questions, comments, or reach out to @kelly.peterson</a:t>
            </a:r>
            <a:endParaRPr sz="10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5" y="4337875"/>
            <a:ext cx="465800" cy="4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5"/>
          <p:cNvSpPr txBox="1"/>
          <p:nvPr/>
        </p:nvSpPr>
        <p:spPr>
          <a:xfrm>
            <a:off x="573750" y="314650"/>
            <a:ext cx="6903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While DashPass is our top lever for affordability; the competition is also using a similar approach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358838" y="3157150"/>
            <a:ext cx="25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0101"/>
                </a:solidFill>
                <a:latin typeface="Proxima Nova"/>
                <a:ea typeface="Proxima Nova"/>
                <a:cs typeface="Proxima Nova"/>
                <a:sym typeface="Proxima Nova"/>
              </a:rPr>
              <a:t>30%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of Churned occasional Cx had DashPass in the past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6574100" y="1838075"/>
            <a:ext cx="22395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Churned Occasional Cx that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previously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had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DashPass Cx tell us they </a:t>
            </a:r>
            <a:r>
              <a:rPr b="1"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 DoorDash to discover the best deals at the best restaurants that are only available to them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i="1" sz="1600"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88" y="1505050"/>
            <a:ext cx="2597274" cy="16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2997350" y="1505050"/>
            <a:ext cx="328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Those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Churned Occasional Cx that previously had DashPass 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are significantly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more likely to have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subscription service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700" y="2769888"/>
            <a:ext cx="897675" cy="1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466" y="3120916"/>
            <a:ext cx="1209187" cy="2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/>
        </p:nvSpPr>
        <p:spPr>
          <a:xfrm>
            <a:off x="3757642" y="2641150"/>
            <a:ext cx="9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#1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757642" y="3003388"/>
            <a:ext cx="9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#2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3757642" y="3403150"/>
            <a:ext cx="9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#3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6">
            <a:alphaModFix/>
          </a:blip>
          <a:srcRect b="36664" l="3595" r="5155" t="39819"/>
          <a:stretch/>
        </p:blipFill>
        <p:spPr>
          <a:xfrm>
            <a:off x="4260125" y="3494350"/>
            <a:ext cx="1275875" cy="3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358850" y="3978600"/>
            <a:ext cx="62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research coming on overall DashPass churn in Q4 2022</a:t>
            </a:r>
            <a:r>
              <a:rPr b="1" i="1" lang="en" sz="12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1" sz="1200">
              <a:solidFill>
                <a:srgbClr val="0083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160000" y="4404300"/>
            <a:ext cx="6732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Have you ever considered signing up for DoorDash DashPass?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Which, if any, of the following on-demand delivery apps do you currently have a subscription with (or do you use another person’s subscription for)?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/>
          <p:nvPr/>
        </p:nvSpPr>
        <p:spPr>
          <a:xfrm>
            <a:off x="3765100" y="1354750"/>
            <a:ext cx="4977600" cy="3279300"/>
          </a:xfrm>
          <a:prstGeom prst="rect">
            <a:avLst/>
          </a:prstGeom>
          <a:solidFill>
            <a:srgbClr val="17A3A9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379625" y="1389050"/>
            <a:ext cx="33000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86E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Cx are </a:t>
            </a:r>
            <a:r>
              <a:rPr b="1"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quick to sign up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for free, point-based reward programs but </a:t>
            </a:r>
            <a:r>
              <a:rPr b="1"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not committed</a:t>
            </a:r>
            <a:r>
              <a:rPr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 them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686E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They are generally </a:t>
            </a:r>
            <a:r>
              <a:rPr b="1"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skeptical about program’s value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and therefore prefer programs with </a:t>
            </a:r>
            <a:r>
              <a:rPr b="1"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rewards</a:t>
            </a:r>
            <a:endParaRPr>
              <a:solidFill>
                <a:srgbClr val="00686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686E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points system is of interest for DoorDash but </a:t>
            </a:r>
            <a:r>
              <a:rPr b="1" lang="en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needs to be seamless and automated to truly impact purchasing behaviors</a:t>
            </a:r>
            <a:endParaRPr>
              <a:solidFill>
                <a:srgbClr val="0068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573750" y="314650"/>
            <a:ext cx="6903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Most Cx express some interest in rewards or loyalty programs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6" name="Google Shape;336;p36" title="Top Rewards Programs Used by Occasional C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450" y="1522450"/>
            <a:ext cx="4634901" cy="28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236200" y="4556700"/>
            <a:ext cx="67323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Base: n=668 Churned Occasional Cx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Which, if any, of the following loyalty or rewards programs do you currently use?</a:t>
            </a:r>
            <a:endParaRPr sz="7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Source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Source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658700" y="3168700"/>
            <a:ext cx="24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SELECTION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506250" y="28142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 there is still a lot to solve for!  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3347550" y="3168700"/>
            <a:ext cx="24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QUALITY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6036400" y="3168700"/>
            <a:ext cx="24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1060375" y="1326575"/>
            <a:ext cx="1635900" cy="16359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3754050" y="1326575"/>
            <a:ext cx="1635900" cy="16359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6442900" y="1326575"/>
            <a:ext cx="1635900" cy="16359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25890" r="25886" t="0"/>
          <a:stretch/>
        </p:blipFill>
        <p:spPr>
          <a:xfrm>
            <a:off x="1060375" y="1326575"/>
            <a:ext cx="1635900" cy="16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638" y="1326575"/>
            <a:ext cx="1635900" cy="16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 rotWithShape="1">
          <a:blip r:embed="rId5">
            <a:alphaModFix/>
          </a:blip>
          <a:srcRect b="0" l="16666" r="16666" t="0"/>
          <a:stretch/>
        </p:blipFill>
        <p:spPr>
          <a:xfrm>
            <a:off x="6447725" y="1326575"/>
            <a:ext cx="1635900" cy="163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6344450" y="3862925"/>
            <a:ext cx="224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service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Supporting local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Engaging others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612825" y="3886025"/>
            <a:ext cx="224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Timing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Consistency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881200" y="3886025"/>
            <a:ext cx="224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Cuisine coverage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Dietary needs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New &amp; exciting</a:t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521950" y="639850"/>
            <a:ext cx="7002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we doing today &amp; what’s next?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925" y="2599675"/>
            <a:ext cx="23336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305750" y="293350"/>
            <a:ext cx="7896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are trying a lot 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decrease</a:t>
            </a: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costs….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681325" y="1589125"/>
            <a:ext cx="36306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Homepage takeover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Neighborhood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Delivery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Fee-based ablation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Go Big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Win Back Pricing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Epic1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Epic2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Grocery Golden Market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Taste of DashPass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414475" y="971050"/>
            <a:ext cx="4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Ongoing/planned experiments (list is not 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exhaustive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):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75" y="971050"/>
            <a:ext cx="3539766" cy="353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/>
          <p:nvPr/>
        </p:nvSpPr>
        <p:spPr>
          <a:xfrm>
            <a:off x="6273200" y="1084950"/>
            <a:ext cx="2369400" cy="3702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"/>
          <p:cNvSpPr txBox="1"/>
          <p:nvPr>
            <p:ph idx="12" type="sldNum"/>
          </p:nvPr>
        </p:nvSpPr>
        <p:spPr>
          <a:xfrm>
            <a:off x="8033208" y="4787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42125" y="317600"/>
            <a:ext cx="7896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Grocery Golden Market Experiment: Phase 1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74998" t="0"/>
          <a:stretch/>
        </p:blipFill>
        <p:spPr>
          <a:xfrm>
            <a:off x="382900" y="1123425"/>
            <a:ext cx="1859251" cy="353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/>
        </p:nvSpPr>
        <p:spPr>
          <a:xfrm>
            <a:off x="6361900" y="1306250"/>
            <a:ext cx="2220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Flat Fee test with a $9.99 fee performed the best (in terms of expected GMV).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 is to run more A/B tests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the goal of choosing the best performing flat fee that is VP sustainable and validating the results.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 rotWithShape="1">
          <a:blip r:embed="rId3">
            <a:alphaModFix/>
          </a:blip>
          <a:srcRect b="0" l="67800" r="6654" t="0"/>
          <a:stretch/>
        </p:blipFill>
        <p:spPr>
          <a:xfrm>
            <a:off x="3977825" y="1123425"/>
            <a:ext cx="199708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34465" r="41752" t="0"/>
          <a:stretch/>
        </p:blipFill>
        <p:spPr>
          <a:xfrm>
            <a:off x="2154025" y="1123425"/>
            <a:ext cx="1859262" cy="3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/>
          <p:nvPr/>
        </p:nvSpPr>
        <p:spPr>
          <a:xfrm>
            <a:off x="285850" y="1084950"/>
            <a:ext cx="5891700" cy="3702600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42125" y="317600"/>
            <a:ext cx="8052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Occasional Cx Golden Market: Epic1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5" y="1055975"/>
            <a:ext cx="2783300" cy="34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4063875" y="2014675"/>
            <a:ext cx="4051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 is currently ongoing for another week.  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is also ongoing research with Cx to opportunities to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improve,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impact and potential long term impact.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2"/>
          <p:cNvSpPr txBox="1"/>
          <p:nvPr/>
        </p:nvSpPr>
        <p:spPr>
          <a:xfrm>
            <a:off x="506250" y="28142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…but what we will do for value?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3">
            <a:alphaModFix/>
          </a:blip>
          <a:srcRect b="30407" l="0" r="0" t="27069"/>
          <a:stretch/>
        </p:blipFill>
        <p:spPr>
          <a:xfrm>
            <a:off x="856525" y="1512800"/>
            <a:ext cx="6937326" cy="294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 txBox="1"/>
          <p:nvPr/>
        </p:nvSpPr>
        <p:spPr>
          <a:xfrm rot="-774240">
            <a:off x="5800483" y="1330873"/>
            <a:ext cx="1535478" cy="43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endParaRPr b="1" sz="1600">
              <a:solidFill>
                <a:srgbClr val="0083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 rot="-713908">
            <a:off x="1140327" y="1741410"/>
            <a:ext cx="1535082" cy="5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 b="1" sz="25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42"/>
          <p:cNvSpPr/>
          <p:nvPr/>
        </p:nvSpPr>
        <p:spPr>
          <a:xfrm rot="-806752">
            <a:off x="1574945" y="2276560"/>
            <a:ext cx="1193411" cy="1239036"/>
          </a:xfrm>
          <a:prstGeom prst="rect">
            <a:avLst/>
          </a:prstGeom>
          <a:solidFill>
            <a:srgbClr val="E232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/>
          <p:nvPr/>
        </p:nvSpPr>
        <p:spPr>
          <a:xfrm rot="-806954">
            <a:off x="6417567" y="1689780"/>
            <a:ext cx="589465" cy="629197"/>
          </a:xfrm>
          <a:prstGeom prst="rect">
            <a:avLst/>
          </a:prstGeom>
          <a:solidFill>
            <a:srgbClr val="0083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/>
          <p:nvPr>
            <p:ph idx="12" type="sldNum"/>
          </p:nvPr>
        </p:nvSpPr>
        <p:spPr>
          <a:xfrm>
            <a:off x="802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05750" y="293350"/>
            <a:ext cx="7896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 Summary</a:t>
            </a:r>
            <a:endParaRPr b="1" sz="2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5226575" y="981075"/>
            <a:ext cx="3465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Limit price inflation as much as possible</a:t>
            </a: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Work with Mx to help reduce commissions allowing for reduction in inflation; communicate in-store prices where possible and minimize inflation across all categories, build towards in-store prices everywhere. 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906150" y="981075"/>
            <a:ext cx="3464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“flat fees”(excluding tip)</a:t>
            </a:r>
            <a:r>
              <a:rPr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sz="11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Cx think about “overall cost” rather than individual fees when placing an order.  Making it easier to calculate may help to improve perceived affordability. 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906150" y="2266050"/>
            <a:ext cx="34641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fee caps promises</a:t>
            </a:r>
            <a:r>
              <a:rPr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sz="11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Cx want to know that they will not receive an unreasonable amount of price inflation + fees.  Ensure Cx that there will be limitations (e.g. fees no more than 10% of your total order)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906150" y="3508750"/>
            <a:ext cx="3464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more entry points for discovery</a:t>
            </a:r>
            <a:endParaRPr b="1"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affordability throughout the Cx journey beyond the homepage (e.g. within cuisine and Rx pages)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240250" y="997413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45075" y="2280600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245075" y="3525088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3.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4487850" y="997413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4.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43"/>
          <p:cNvSpPr txBox="1"/>
          <p:nvPr/>
        </p:nvSpPr>
        <p:spPr>
          <a:xfrm>
            <a:off x="5286525" y="2280600"/>
            <a:ext cx="3465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to explore rewards, with caution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While Cx express interest in rewards programs they will only feel the value of it with DoorDash if it is truly a “set it and forget it” format that highlights savings for them 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4547800" y="2296938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5.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5380075" y="3508750"/>
            <a:ext cx="3465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 stronger focus on value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Fees, inflation, tipping and pricing will continue to be a challenge for many years to come.  We can only win if we are able to balance with selection quality and experience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4641350" y="3525088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6.</a:t>
            </a:r>
            <a:endParaRPr b="1" sz="30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488475" y="1423975"/>
            <a:ext cx="73365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do this!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7" name="Google Shape;4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25" y="2676275"/>
            <a:ext cx="3737601" cy="1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8"/>
          <p:cNvSpPr txBox="1"/>
          <p:nvPr/>
        </p:nvSpPr>
        <p:spPr>
          <a:xfrm>
            <a:off x="457000" y="323650"/>
            <a:ext cx="65691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Objectives</a:t>
            </a: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for today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" name="Google Shape;73;p18"/>
          <p:cNvCxnSpPr/>
          <p:nvPr/>
        </p:nvCxnSpPr>
        <p:spPr>
          <a:xfrm>
            <a:off x="768075" y="1826925"/>
            <a:ext cx="526200" cy="0"/>
          </a:xfrm>
          <a:prstGeom prst="straightConnector1">
            <a:avLst/>
          </a:prstGeom>
          <a:noFill/>
          <a:ln cap="flat" cmpd="sng" w="19050">
            <a:solidFill>
              <a:srgbClr val="FF300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8"/>
          <p:cNvSpPr txBox="1"/>
          <p:nvPr/>
        </p:nvSpPr>
        <p:spPr>
          <a:xfrm>
            <a:off x="683900" y="2021850"/>
            <a:ext cx="5846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how Cx think about value &amp; affordability in Rx and NV</a:t>
            </a:r>
            <a:endParaRPr sz="13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Hear about two </a:t>
            </a: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initiatives</a:t>
            </a: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 DoorDash is testing today</a:t>
            </a:r>
            <a:endParaRPr sz="13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future affordability challenges</a:t>
            </a:r>
            <a:endParaRPr sz="13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rgbClr val="888888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 how we can keep moving forward</a:t>
            </a:r>
            <a:endParaRPr sz="13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075" y="2609400"/>
            <a:ext cx="2267151" cy="22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9"/>
          <p:cNvSpPr txBox="1"/>
          <p:nvPr/>
        </p:nvSpPr>
        <p:spPr>
          <a:xfrm>
            <a:off x="307950" y="320450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Cost is a top barrier to adoption across the app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4513875" y="1107463"/>
            <a:ext cx="413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There is a missed 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opportunity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 to increase MAUs &amp; DashPass subscribers when we lose Cx at the top of the funnel</a:t>
            </a:r>
            <a:endParaRPr sz="1500"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575" y="2246375"/>
            <a:ext cx="20859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275" y="2180025"/>
            <a:ext cx="2190751" cy="219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062975" y="1170025"/>
            <a:ext cx="322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latin typeface="Proxima Nova"/>
                <a:ea typeface="Proxima Nova"/>
                <a:cs typeface="Proxima Nova"/>
                <a:sym typeface="Proxima Nova"/>
              </a:rPr>
              <a:t>“I would order more if it didn’t cost so much”</a:t>
            </a:r>
            <a:endParaRPr b="1" i="1" sz="1500">
              <a:highlight>
                <a:schemeClr val="dk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1748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0"/>
          <p:cNvSpPr txBox="1"/>
          <p:nvPr/>
        </p:nvSpPr>
        <p:spPr>
          <a:xfrm>
            <a:off x="398100" y="1552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a wealth of information available to us to understand affordability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2" name="Google Shape;92;p20"/>
          <p:cNvGrpSpPr/>
          <p:nvPr/>
        </p:nvGrpSpPr>
        <p:grpSpPr>
          <a:xfrm>
            <a:off x="3518800" y="1207074"/>
            <a:ext cx="2383350" cy="3562651"/>
            <a:chOff x="699400" y="1054674"/>
            <a:chExt cx="2383350" cy="3562651"/>
          </a:xfrm>
        </p:grpSpPr>
        <p:pic>
          <p:nvPicPr>
            <p:cNvPr id="93" name="Google Shape;9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8925" y="1054674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0"/>
            <p:cNvGrpSpPr/>
            <p:nvPr/>
          </p:nvGrpSpPr>
          <p:grpSpPr>
            <a:xfrm>
              <a:off x="699400" y="1658400"/>
              <a:ext cx="2383350" cy="2958925"/>
              <a:chOff x="547000" y="2191800"/>
              <a:chExt cx="2383350" cy="2958925"/>
            </a:xfrm>
          </p:grpSpPr>
          <p:sp>
            <p:nvSpPr>
              <p:cNvPr id="95" name="Google Shape;95;p20"/>
              <p:cNvSpPr txBox="1"/>
              <p:nvPr/>
            </p:nvSpPr>
            <p:spPr>
              <a:xfrm>
                <a:off x="670125" y="2191800"/>
                <a:ext cx="2137200" cy="3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3008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NV Perceived Value and Affordability (May 22)</a:t>
                </a:r>
                <a:endParaRPr b="1" sz="1100">
                  <a:solidFill>
                    <a:srgbClr val="FF3008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96" name="Google Shape;96;p20"/>
              <p:cNvSpPr txBox="1"/>
              <p:nvPr/>
            </p:nvSpPr>
            <p:spPr>
              <a:xfrm>
                <a:off x="598750" y="2702975"/>
                <a:ext cx="23316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What is the mental math that Cx must complete when shopping on DoorDash for Grocery &amp; Retail?</a:t>
                </a:r>
                <a:endParaRPr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97" name="Google Shape;97;p20"/>
              <p:cNvSpPr txBox="1"/>
              <p:nvPr/>
            </p:nvSpPr>
            <p:spPr>
              <a:xfrm>
                <a:off x="598750" y="3331225"/>
                <a:ext cx="23316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Phase 1: Diary Study with a large &amp; small shopping trip over 6 days (n=27)</a:t>
                </a:r>
                <a:endParaRPr b="1"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l">
                  <a:lnSpc>
                    <a:spcPct val="130000"/>
                  </a:lnSpc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r>
                  <a:rPr b="1"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Phase 2: Follow-up 1:1 moderated interviews (n=11)</a:t>
                </a:r>
                <a:endParaRPr b="1"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98" name="Google Shape;98;p20"/>
              <p:cNvSpPr txBox="1"/>
              <p:nvPr/>
            </p:nvSpPr>
            <p:spPr>
              <a:xfrm>
                <a:off x="547000" y="4246825"/>
                <a:ext cx="2260200" cy="9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Included a mix of 1st time NV shoppers and existing NV Cx. Balanced for geography, age and gender.</a:t>
                </a:r>
                <a:endParaRPr i="1" sz="9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i="1" lang="en" sz="900" u="sng">
                    <a:solidFill>
                      <a:schemeClr val="hlink"/>
                    </a:solidFill>
                    <a:latin typeface="Proxima Nova"/>
                    <a:ea typeface="Proxima Nova"/>
                    <a:cs typeface="Proxima Nova"/>
                    <a:sym typeface="Proxima Nova"/>
                    <a:hlinkClick r:id="rId4"/>
                  </a:rPr>
                  <a:t>Full report</a:t>
                </a:r>
                <a:endParaRPr i="1" sz="9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grpSp>
        <p:nvGrpSpPr>
          <p:cNvPr id="99" name="Google Shape;99;p20"/>
          <p:cNvGrpSpPr/>
          <p:nvPr/>
        </p:nvGrpSpPr>
        <p:grpSpPr>
          <a:xfrm>
            <a:off x="647513" y="1383777"/>
            <a:ext cx="2381638" cy="3292048"/>
            <a:chOff x="-2248087" y="1231377"/>
            <a:chExt cx="2381638" cy="3292048"/>
          </a:xfrm>
        </p:grpSpPr>
        <p:grpSp>
          <p:nvGrpSpPr>
            <p:cNvPr id="100" name="Google Shape;100;p20"/>
            <p:cNvGrpSpPr/>
            <p:nvPr/>
          </p:nvGrpSpPr>
          <p:grpSpPr>
            <a:xfrm>
              <a:off x="-2248087" y="1658400"/>
              <a:ext cx="2381638" cy="2865025"/>
              <a:chOff x="-2400487" y="2191800"/>
              <a:chExt cx="2381638" cy="2865025"/>
            </a:xfrm>
          </p:grpSpPr>
          <p:sp>
            <p:nvSpPr>
              <p:cNvPr id="101" name="Google Shape;101;p20"/>
              <p:cNvSpPr txBox="1"/>
              <p:nvPr/>
            </p:nvSpPr>
            <p:spPr>
              <a:xfrm>
                <a:off x="-2400487" y="2191800"/>
                <a:ext cx="2260200" cy="3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3008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Occasional Cx Churn &amp; Retention (Sept 22)</a:t>
                </a:r>
                <a:endParaRPr b="1" sz="1100">
                  <a:solidFill>
                    <a:srgbClr val="FF3008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2" name="Google Shape;102;p20"/>
              <p:cNvSpPr txBox="1"/>
              <p:nvPr/>
            </p:nvSpPr>
            <p:spPr>
              <a:xfrm>
                <a:off x="-2350450" y="2702975"/>
                <a:ext cx="23316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Occasional Cx place 2 or fewer orders a month on average. Why are occasional Cx churning &amp;  how can we </a:t>
                </a:r>
                <a:r>
                  <a:rPr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resurrect</a:t>
                </a:r>
                <a:r>
                  <a:rPr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them and keep them happy long term?</a:t>
                </a:r>
                <a:endParaRPr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3" name="Google Shape;103;p20"/>
              <p:cNvSpPr txBox="1"/>
              <p:nvPr/>
            </p:nvSpPr>
            <p:spPr>
              <a:xfrm>
                <a:off x="-2350450" y="3509425"/>
                <a:ext cx="23316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Phase 1: Survey (n=668)</a:t>
                </a:r>
                <a:endParaRPr b="1"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l">
                  <a:lnSpc>
                    <a:spcPct val="130000"/>
                  </a:lnSpc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r>
                  <a:rPr b="1" lang="en" sz="900">
                    <a:solidFill>
                      <a:srgbClr val="999999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Phase 2: Follow-up 1:1 moderated interviews (n=5)</a:t>
                </a:r>
                <a:endParaRPr b="1"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4" name="Google Shape;104;p20"/>
              <p:cNvSpPr txBox="1"/>
              <p:nvPr/>
            </p:nvSpPr>
            <p:spPr>
              <a:xfrm>
                <a:off x="-2350450" y="4283125"/>
                <a:ext cx="23316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rgbClr val="666666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Participants are non-Dashpass, occasional Cx (2 orders or less) and churned (no orders L56)</a:t>
                </a:r>
                <a:endParaRPr i="1" sz="9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900" u="sng">
                    <a:solidFill>
                      <a:schemeClr val="hlink"/>
                    </a:solidFill>
                    <a:latin typeface="Proxima Nova"/>
                    <a:ea typeface="Proxima Nova"/>
                    <a:cs typeface="Proxima Nova"/>
                    <a:sym typeface="Proxima Nova"/>
                    <a:hlinkClick r:id="rId5"/>
                  </a:rPr>
                  <a:t>Full report</a:t>
                </a:r>
                <a:endParaRPr i="1" sz="9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05" name="Google Shape;10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88275" y="1231377"/>
              <a:ext cx="372000" cy="37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20"/>
          <p:cNvGrpSpPr/>
          <p:nvPr/>
        </p:nvGrpSpPr>
        <p:grpSpPr>
          <a:xfrm>
            <a:off x="6306750" y="1383781"/>
            <a:ext cx="2485500" cy="2122382"/>
            <a:chOff x="6330325" y="1402331"/>
            <a:chExt cx="2485500" cy="2122382"/>
          </a:xfrm>
        </p:grpSpPr>
        <p:sp>
          <p:nvSpPr>
            <p:cNvPr id="107" name="Google Shape;107;p20"/>
            <p:cNvSpPr txBox="1"/>
            <p:nvPr/>
          </p:nvSpPr>
          <p:spPr>
            <a:xfrm>
              <a:off x="6330325" y="1887000"/>
              <a:ext cx="19641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30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Additional Inputs</a:t>
              </a:r>
              <a:endParaRPr b="1" sz="1100">
                <a:solidFill>
                  <a:srgbClr val="FF30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08" name="Google Shape;10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4075" y="1402331"/>
              <a:ext cx="487299" cy="487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0"/>
            <p:cNvSpPr txBox="1"/>
            <p:nvPr/>
          </p:nvSpPr>
          <p:spPr>
            <a:xfrm>
              <a:off x="6330325" y="2751013"/>
              <a:ext cx="2485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Churned Users</a:t>
              </a:r>
              <a:r>
                <a:rPr i="1" lang="en" sz="900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8575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Ramp Up/Ramp Down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8575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Very Churned &amp; Recently Resurrected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8575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Understanding frequent Cx visitor drop off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8575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Merchant Needs and Pain points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28575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2"/>
                </a:buClr>
                <a:buSzPts val="900"/>
                <a:buFont typeface="Proxima Nova"/>
                <a:buChar char="●"/>
              </a:pPr>
              <a:r>
                <a:rPr i="1" lang="en" sz="900" u="sng">
                  <a:solidFill>
                    <a:srgbClr val="1155CC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1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Report: 1P, 3P, Pickup, Delivery</a:t>
              </a:r>
              <a:endParaRPr i="1" sz="9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20"/>
            <p:cNvSpPr txBox="1"/>
            <p:nvPr/>
          </p:nvSpPr>
          <p:spPr>
            <a:xfrm>
              <a:off x="6373575" y="2281275"/>
              <a:ext cx="23316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Understanding across multiple research workstreams by UXR team</a:t>
              </a:r>
              <a:endParaRPr sz="9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580525" y="815525"/>
            <a:ext cx="7551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should we think a about </a:t>
            </a: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affordability</a:t>
            </a: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975" y="2669850"/>
            <a:ext cx="2178800" cy="21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7946258" y="4434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47924" l="0" r="0" t="30658"/>
          <a:stretch/>
        </p:blipFill>
        <p:spPr>
          <a:xfrm>
            <a:off x="867013" y="2835350"/>
            <a:ext cx="6903774" cy="14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665425" y="1547088"/>
            <a:ext cx="153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38A"/>
                </a:solidFill>
                <a:latin typeface="Proxima Nova"/>
                <a:ea typeface="Proxima Nova"/>
                <a:cs typeface="Proxima Nova"/>
                <a:sym typeface="Proxima Nova"/>
              </a:rPr>
              <a:t>Value</a:t>
            </a:r>
            <a:endParaRPr b="1" sz="1600">
              <a:solidFill>
                <a:srgbClr val="00838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426375" y="1547088"/>
            <a:ext cx="153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 b="1" sz="16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68250" y="267100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Affordability is not just about cost; it’s about value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24625" y="829100"/>
            <a:ext cx="762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When making a purchase decision, the </a:t>
            </a: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value must be equal to or outweigh the cost</a:t>
            </a: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  Cx will look at all factors to ensure that purchasing through DoorDash is a </a:t>
            </a:r>
            <a:r>
              <a:rPr b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better option than the alternative</a:t>
            </a:r>
            <a:endParaRPr b="1"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119175" y="1940163"/>
            <a:ext cx="30000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3208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price feel right?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3208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fees?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3208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will I have to tip?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3208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total?</a:t>
            </a:r>
            <a:endParaRPr sz="1300"/>
          </a:p>
        </p:txBody>
      </p:sp>
      <p:sp>
        <p:nvSpPr>
          <p:cNvPr id="129" name="Google Shape;129;p22"/>
          <p:cNvSpPr txBox="1"/>
          <p:nvPr/>
        </p:nvSpPr>
        <p:spPr>
          <a:xfrm>
            <a:off x="5146950" y="1940175"/>
            <a:ext cx="29277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838A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Will this save me time/effort?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838A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Do I </a:t>
            </a: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receive</a:t>
            </a: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 any additional benefits?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838A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Do I have loyalty elsewhere?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838A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rPr>
              <a:t>Will the quality be worth the cost?</a:t>
            </a:r>
            <a:endParaRPr sz="1100">
              <a:solidFill>
                <a:srgbClr val="88888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865952" y="4416350"/>
            <a:ext cx="490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Cost / Value = Affordability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563100" y="1941425"/>
            <a:ext cx="3756900" cy="206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335775" y="310200"/>
            <a:ext cx="8060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day, Cx need the total cost to make sense…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79800" y="1272400"/>
            <a:ext cx="31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</a:t>
            </a:r>
            <a:r>
              <a:rPr b="1" lang="en">
                <a:solidFill>
                  <a:srgbClr val="E23208"/>
                </a:solidFill>
              </a:rPr>
              <a:t>DoorDash </a:t>
            </a:r>
            <a:r>
              <a:rPr b="1" lang="en"/>
              <a:t>thinks about cost</a:t>
            </a:r>
            <a:r>
              <a:rPr b="1" lang="en"/>
              <a:t>:</a:t>
            </a:r>
            <a:endParaRPr b="1"/>
          </a:p>
        </p:txBody>
      </p:sp>
      <p:sp>
        <p:nvSpPr>
          <p:cNvPr id="139" name="Google Shape;139;p23"/>
          <p:cNvSpPr txBox="1"/>
          <p:nvPr/>
        </p:nvSpPr>
        <p:spPr>
          <a:xfrm>
            <a:off x="4964975" y="1272400"/>
            <a:ext cx="31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</a:t>
            </a:r>
            <a:r>
              <a:rPr b="1" lang="en">
                <a:solidFill>
                  <a:srgbClr val="E23208"/>
                </a:solidFill>
              </a:rPr>
              <a:t>Cx</a:t>
            </a:r>
            <a:r>
              <a:rPr b="1" lang="en"/>
              <a:t> t</a:t>
            </a:r>
            <a:r>
              <a:rPr b="1" lang="en"/>
              <a:t>hink about cost:</a:t>
            </a:r>
            <a:endParaRPr b="1"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32142" l="0" r="0" t="44373"/>
          <a:stretch/>
        </p:blipFill>
        <p:spPr>
          <a:xfrm>
            <a:off x="753675" y="2109500"/>
            <a:ext cx="3339276" cy="1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100" y="2602729"/>
            <a:ext cx="4067449" cy="711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3"/>
          <p:cNvCxnSpPr/>
          <p:nvPr/>
        </p:nvCxnSpPr>
        <p:spPr>
          <a:xfrm flipH="1">
            <a:off x="4648775" y="1264575"/>
            <a:ext cx="8400" cy="29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3"/>
          <p:cNvSpPr txBox="1"/>
          <p:nvPr/>
        </p:nvSpPr>
        <p:spPr>
          <a:xfrm>
            <a:off x="7657000" y="2750600"/>
            <a:ext cx="943500" cy="415500"/>
          </a:xfrm>
          <a:prstGeom prst="rect">
            <a:avLst/>
          </a:prstGeom>
          <a:solidFill>
            <a:srgbClr val="ED010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$</a:t>
            </a:r>
            <a:r>
              <a:rPr b="1" lang="en" sz="1500">
                <a:solidFill>
                  <a:schemeClr val="lt1"/>
                </a:solidFill>
              </a:rPr>
              <a:t>112.87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35775" y="396450"/>
            <a:ext cx="8060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…a</a:t>
            </a: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cross the entire DoorDash app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9800" y="1272400"/>
            <a:ext cx="39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</a:t>
            </a:r>
            <a:r>
              <a:rPr b="1" lang="en">
                <a:solidFill>
                  <a:srgbClr val="E23208"/>
                </a:solidFill>
              </a:rPr>
              <a:t>DoorDash </a:t>
            </a:r>
            <a:r>
              <a:rPr b="1" lang="en"/>
              <a:t>thinks about affordability</a:t>
            </a:r>
            <a:r>
              <a:rPr b="1" lang="en"/>
              <a:t>:</a:t>
            </a:r>
            <a:endParaRPr b="1"/>
          </a:p>
        </p:txBody>
      </p:sp>
      <p:sp>
        <p:nvSpPr>
          <p:cNvPr id="151" name="Google Shape;151;p24"/>
          <p:cNvSpPr txBox="1"/>
          <p:nvPr/>
        </p:nvSpPr>
        <p:spPr>
          <a:xfrm>
            <a:off x="4964975" y="1272400"/>
            <a:ext cx="31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</a:t>
            </a:r>
            <a:r>
              <a:rPr b="1" lang="en">
                <a:solidFill>
                  <a:srgbClr val="E23208"/>
                </a:solidFill>
              </a:rPr>
              <a:t>Cx</a:t>
            </a:r>
            <a:r>
              <a:rPr b="1" lang="en"/>
              <a:t> think about affordability:</a:t>
            </a:r>
            <a:endParaRPr b="1"/>
          </a:p>
        </p:txBody>
      </p:sp>
      <p:sp>
        <p:nvSpPr>
          <p:cNvPr id="152" name="Google Shape;152;p24"/>
          <p:cNvSpPr txBox="1"/>
          <p:nvPr/>
        </p:nvSpPr>
        <p:spPr>
          <a:xfrm>
            <a:off x="4774000" y="2067825"/>
            <a:ext cx="402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“I want to pay </a:t>
            </a:r>
            <a:r>
              <a:rPr b="1"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 little as possible </a:t>
            </a:r>
            <a:r>
              <a:rPr b="1" i="1" lang="en" sz="1600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every time</a:t>
            </a: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i="1" sz="500">
              <a:solidFill>
                <a:schemeClr val="dk1"/>
              </a:solidFill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4774000" y="3059000"/>
            <a:ext cx="402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“Thing should be </a:t>
            </a:r>
            <a:r>
              <a:rPr b="1" i="1" lang="en" sz="1600">
                <a:solidFill>
                  <a:srgbClr val="00686E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 and make sense</a:t>
            </a: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that is</a:t>
            </a:r>
            <a:r>
              <a:rPr b="1"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most fair</a:t>
            </a: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i="1" sz="500">
              <a:solidFill>
                <a:schemeClr val="dk1"/>
              </a:solidFill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1689275" y="2506775"/>
            <a:ext cx="1101300" cy="1033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2270625" y="3448100"/>
            <a:ext cx="1101300" cy="10338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1076875" y="3448100"/>
            <a:ext cx="1101300" cy="10338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CnGA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2084375" y="1845938"/>
            <a:ext cx="311100" cy="48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 rot="7158398">
            <a:off x="3427107" y="4249751"/>
            <a:ext cx="311349" cy="48743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 rot="-7815934">
            <a:off x="775603" y="4327571"/>
            <a:ext cx="310986" cy="48745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orDa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838A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